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85" r:id="rId2"/>
    <p:sldId id="304" r:id="rId3"/>
    <p:sldId id="301" r:id="rId4"/>
    <p:sldId id="302" r:id="rId5"/>
    <p:sldId id="303" r:id="rId6"/>
    <p:sldId id="307" r:id="rId7"/>
    <p:sldId id="323" r:id="rId8"/>
    <p:sldId id="306" r:id="rId9"/>
    <p:sldId id="257" r:id="rId10"/>
    <p:sldId id="305" r:id="rId11"/>
    <p:sldId id="325" r:id="rId12"/>
    <p:sldId id="309" r:id="rId13"/>
    <p:sldId id="310" r:id="rId14"/>
    <p:sldId id="311" r:id="rId15"/>
    <p:sldId id="314" r:id="rId16"/>
    <p:sldId id="313" r:id="rId17"/>
    <p:sldId id="326" r:id="rId18"/>
    <p:sldId id="327" r:id="rId19"/>
    <p:sldId id="328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1E009C"/>
    <a:srgbClr val="C030A5"/>
    <a:srgbClr val="D02E29"/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E43C4E-0867-4CE2-81E9-C9900985FCF4}" type="datetimeFigureOut">
              <a:rPr lang="ru-RU"/>
              <a:pPr>
                <a:defRPr/>
              </a:pPr>
              <a:t>06.02.2016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8A6264A-3EF0-49F8-8A74-5BBC2EC195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98879-62D5-429E-8D53-FA0B4101CA0C}" type="datetimeFigureOut">
              <a:rPr lang="ru-RU"/>
              <a:pPr>
                <a:defRPr/>
              </a:pPr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D05A4-10B0-4D19-BD20-834B86CA57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53E5A-2256-4A86-8703-8BC1F5B28AE4}" type="datetimeFigureOut">
              <a:rPr lang="ru-RU"/>
              <a:pPr>
                <a:defRPr/>
              </a:pPr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DF174-F5E1-472A-BCEE-3579ADEF8E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B72E4-CF57-42A1-A2B7-A932B37A951E}" type="datetimeFigureOut">
              <a:rPr lang="ru-RU"/>
              <a:pPr>
                <a:defRPr/>
              </a:pPr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D88BE-1C86-456D-8DC4-361ACEBDC1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8E83E-4837-4F33-923E-4D2A81E92CEC}" type="datetimeFigureOut">
              <a:rPr lang="ru-RU"/>
              <a:pPr>
                <a:defRPr/>
              </a:pPr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0E48D-1AFB-4300-8DD2-A146F5EA95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F4066-4A2A-4BBF-8C58-390EF8BB18B2}" type="datetimeFigureOut">
              <a:rPr lang="ru-RU"/>
              <a:pPr>
                <a:defRPr/>
              </a:pPr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63EA7-6E47-48C4-AD00-E0B19D6E50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6BF95-99BE-4346-82CA-444E6EC7806D}" type="datetimeFigureOut">
              <a:rPr lang="ru-RU"/>
              <a:pPr>
                <a:defRPr/>
              </a:pPr>
              <a:t>06.02.2016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A3411-1612-4163-9F22-6CDB7D585A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5E8DD-BAD1-4C4E-A8A3-28E1C5D4DEF5}" type="datetimeFigureOut">
              <a:rPr lang="ru-RU"/>
              <a:pPr>
                <a:defRPr/>
              </a:pPr>
              <a:t>06.02.2016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23D92-7EF7-48A8-94AB-B4F8CCC912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11CD4-2736-4045-8CA7-28197309D506}" type="datetimeFigureOut">
              <a:rPr lang="ru-RU"/>
              <a:pPr>
                <a:defRPr/>
              </a:pPr>
              <a:t>06.02.2016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539E0-1DAA-4AAE-A605-11E74BC56E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15D3B-3143-4D6A-9E43-A20C94BA8FCB}" type="datetimeFigureOut">
              <a:rPr lang="ru-RU"/>
              <a:pPr>
                <a:defRPr/>
              </a:pPr>
              <a:t>06.02.2016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EBCD9-78D9-46DB-8B85-1C305DAEBF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5776F-09B2-472C-851C-D2C45D36C055}" type="datetimeFigureOut">
              <a:rPr lang="ru-RU"/>
              <a:pPr>
                <a:defRPr/>
              </a:pPr>
              <a:t>06.02.2016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89619-0A5E-4B85-8681-5BEA9B207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419AB-42A1-4A03-8C80-AD56C94B98C2}" type="datetimeFigureOut">
              <a:rPr lang="ru-RU"/>
              <a:pPr>
                <a:defRPr/>
              </a:pPr>
              <a:t>06.02.2016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8518F-C3BC-4125-87ED-792F792945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AB75BC2-9DC7-44D3-8857-0D747BE2A83D}" type="datetimeFigureOut">
              <a:rPr lang="ru-RU"/>
              <a:pPr>
                <a:defRPr/>
              </a:pPr>
              <a:t>06.02.2016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00AAF6B-4817-4BF0-B8B3-DA544A3976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lem.ch.unito.it/didattica/infochimica/2008_Cioccolato/immagini/libroaperto1.gif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lem.ch.unito.it/didattica/infochimica/2008_Cioccolato/immagini/libroaperto1.gi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lem.ch.unito.it/didattica/infochimica/2008_Cioccolato/immagini/libroaperto1.gi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</a:rPr>
              <a:t>Итоги проверки техники чтения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январь 2016 год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4338" name="Picture 2" descr="Картинка 41 из 96000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476375" y="1700213"/>
            <a:ext cx="6408738" cy="50101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FF0000"/>
                </a:solidFill>
              </a:rPr>
              <a:t>Лучшие чтецы 4 класса</a:t>
            </a:r>
          </a:p>
        </p:txBody>
      </p:sp>
      <p:pic>
        <p:nvPicPr>
          <p:cNvPr id="23554" name="Picture 2" descr="D:\2015 - 2016 уч. год\15-16 диагностика\фото техника чтения, письмо январь 2016 года\DSC09863 -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557338"/>
            <a:ext cx="83883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274638"/>
            <a:ext cx="8218487" cy="27225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</a:rPr>
              <a:t>Победители классного конкурса «Читаем на каникулах!» (+ведение читательского дневника)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4 класс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4578" name="TextBox 2"/>
          <p:cNvSpPr txBox="1">
            <a:spLocks noChangeArrowheads="1"/>
          </p:cNvSpPr>
          <p:nvPr/>
        </p:nvSpPr>
        <p:spPr bwMode="auto">
          <a:xfrm>
            <a:off x="2124075" y="2997200"/>
            <a:ext cx="4751388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1E009C"/>
                </a:solidFill>
                <a:latin typeface="Calibri" pitchFamily="34" charset="0"/>
              </a:rPr>
              <a:t>Михайлов А.</a:t>
            </a:r>
          </a:p>
          <a:p>
            <a:pPr algn="ctr"/>
            <a:r>
              <a:rPr lang="ru-RU" sz="3200" b="1">
                <a:solidFill>
                  <a:srgbClr val="1E009C"/>
                </a:solidFill>
                <a:latin typeface="Calibri" pitchFamily="34" charset="0"/>
              </a:rPr>
              <a:t>Кусмакова С.</a:t>
            </a:r>
          </a:p>
          <a:p>
            <a:pPr algn="ctr"/>
            <a:r>
              <a:rPr lang="ru-RU" sz="3200" b="1">
                <a:solidFill>
                  <a:srgbClr val="1E009C"/>
                </a:solidFill>
                <a:latin typeface="Calibri" pitchFamily="34" charset="0"/>
              </a:rPr>
              <a:t>Морякова А.</a:t>
            </a:r>
          </a:p>
          <a:p>
            <a:pPr algn="ctr"/>
            <a:r>
              <a:rPr lang="ru-RU" sz="3200" b="1">
                <a:solidFill>
                  <a:srgbClr val="1E009C"/>
                </a:solidFill>
                <a:latin typeface="Calibri" pitchFamily="34" charset="0"/>
              </a:rPr>
              <a:t>Никитина 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1650" y="115888"/>
            <a:ext cx="8229600" cy="12969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700" b="1" dirty="0" smtClean="0">
                <a:solidFill>
                  <a:srgbClr val="FF0000"/>
                </a:solidFill>
              </a:rPr>
              <a:t/>
            </a:r>
            <a:br>
              <a:rPr lang="ru-RU" sz="2700" b="1" dirty="0" smtClean="0">
                <a:solidFill>
                  <a:srgbClr val="FF0000"/>
                </a:solidFill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/>
            </a:r>
            <a:br>
              <a:rPr lang="ru-RU" sz="27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5  класс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учитель чтения:   </a:t>
            </a:r>
            <a:r>
              <a:rPr lang="ru-RU" sz="3600" b="1" dirty="0" err="1" smtClean="0">
                <a:solidFill>
                  <a:srgbClr val="FF0000"/>
                </a:solidFill>
              </a:rPr>
              <a:t>Солянова</a:t>
            </a:r>
            <a:r>
              <a:rPr lang="ru-RU" sz="3600" b="1" dirty="0" smtClean="0">
                <a:solidFill>
                  <a:srgbClr val="FF0000"/>
                </a:solidFill>
              </a:rPr>
              <a:t> Зоя Сергеевна</a:t>
            </a:r>
            <a:r>
              <a:rPr lang="ru-RU" sz="3600" b="1" dirty="0">
                <a:solidFill>
                  <a:srgbClr val="FF0000"/>
                </a:solidFill>
              </a:rPr>
              <a:t/>
            </a:r>
            <a:br>
              <a:rPr lang="ru-RU" sz="3600" b="1" dirty="0">
                <a:solidFill>
                  <a:srgbClr val="FF0000"/>
                </a:solidFill>
              </a:rPr>
            </a:br>
            <a:endParaRPr lang="ru-RU" sz="3600" dirty="0"/>
          </a:p>
        </p:txBody>
      </p:sp>
      <p:pic>
        <p:nvPicPr>
          <p:cNvPr id="25602" name="Picture 2" descr="D:\2015 - 2016 уч. год\15-16 диагностика\фото техника чтения, письмо январь 2016 года\5 класс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8" y="1773238"/>
            <a:ext cx="8520112" cy="484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63713" y="1484313"/>
          <a:ext cx="5976937" cy="3817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9189"/>
                <a:gridCol w="2038738"/>
                <a:gridCol w="2038738"/>
              </a:tblGrid>
              <a:tr h="967192">
                <a:tc>
                  <a:txBody>
                    <a:bodyPr/>
                    <a:lstStyle/>
                    <a:p>
                      <a:r>
                        <a:rPr lang="ru-RU" dirty="0" smtClean="0"/>
                        <a:t>Чтение по программным требованиям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Чтение ниже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программных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требований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Чтение выше программных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требований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2263603"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/>
                        <a:t>10 чел.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2</a:t>
                      </a:r>
                      <a:r>
                        <a:rPr lang="ru-RU" b="0" baseline="0" dirty="0" smtClean="0"/>
                        <a:t> чел.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97598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83  %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27 %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0 %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6643" name="Заголовок 5"/>
          <p:cNvSpPr>
            <a:spLocks noGrp="1"/>
          </p:cNvSpPr>
          <p:nvPr>
            <p:ph type="title"/>
          </p:nvPr>
        </p:nvSpPr>
        <p:spPr>
          <a:xfrm>
            <a:off x="1476375" y="273050"/>
            <a:ext cx="6191250" cy="1139825"/>
          </a:xfrm>
        </p:spPr>
        <p:txBody>
          <a:bodyPr/>
          <a:lstStyle/>
          <a:p>
            <a:pPr algn="ctr"/>
            <a:r>
              <a:rPr lang="ru-RU" sz="6000" smtClean="0">
                <a:solidFill>
                  <a:srgbClr val="FF0000"/>
                </a:solidFill>
              </a:rPr>
              <a:t/>
            </a:r>
            <a:br>
              <a:rPr lang="ru-RU" sz="6000" smtClean="0">
                <a:solidFill>
                  <a:srgbClr val="FF0000"/>
                </a:solidFill>
              </a:rPr>
            </a:br>
            <a:r>
              <a:rPr lang="ru-RU" sz="6000" smtClean="0">
                <a:solidFill>
                  <a:srgbClr val="FF0000"/>
                </a:solidFill>
              </a:rPr>
              <a:t>5 класс</a:t>
            </a:r>
          </a:p>
        </p:txBody>
      </p:sp>
      <p:sp>
        <p:nvSpPr>
          <p:cNvPr id="26644" name="TextBox 1"/>
          <p:cNvSpPr txBox="1">
            <a:spLocks noChangeArrowheads="1"/>
          </p:cNvSpPr>
          <p:nvPr/>
        </p:nvSpPr>
        <p:spPr bwMode="auto">
          <a:xfrm>
            <a:off x="3995738" y="5589588"/>
            <a:ext cx="5232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учитель чтения:  </a:t>
            </a:r>
          </a:p>
          <a:p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 Солянова Зоя Сергеевна</a:t>
            </a:r>
            <a:br>
              <a:rPr lang="ru-RU" sz="2400" b="1">
                <a:solidFill>
                  <a:srgbClr val="FF0000"/>
                </a:solidFill>
                <a:latin typeface="Calibri" pitchFamily="34" charset="0"/>
              </a:rPr>
            </a:br>
            <a:endParaRPr lang="ru-RU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FF0000"/>
                </a:solidFill>
              </a:rPr>
              <a:t>Лучшие чтецы  5 класса</a:t>
            </a:r>
          </a:p>
        </p:txBody>
      </p:sp>
      <p:pic>
        <p:nvPicPr>
          <p:cNvPr id="27650" name="Picture 2" descr="D:\2015 - 2016 уч. год\15-16 диагностика\фото техника чтения, письмо январь 2016 года\5 класс лучшие чтец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341438"/>
            <a:ext cx="8027987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76375" y="1412875"/>
          <a:ext cx="6383338" cy="2468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8011"/>
                <a:gridCol w="2128011"/>
                <a:gridCol w="2128011"/>
              </a:tblGrid>
              <a:tr h="941046">
                <a:tc>
                  <a:txBody>
                    <a:bodyPr/>
                    <a:lstStyle/>
                    <a:p>
                      <a:r>
                        <a:rPr lang="ru-RU" dirty="0" smtClean="0"/>
                        <a:t>Чтение по программным требованиям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Чтение ниже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программных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требований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Чтение выше программных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требований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723881"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/>
                        <a:t>8 чел.</a:t>
                      </a:r>
                    </a:p>
                    <a:p>
                      <a:pPr algn="ctr"/>
                      <a:endParaRPr lang="ru-RU" baseline="0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3</a:t>
                      </a:r>
                      <a:r>
                        <a:rPr lang="ru-RU" b="0" baseline="0" dirty="0" smtClean="0"/>
                        <a:t> чел.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8955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73  %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27 %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0 %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691" name="Заголовок 5"/>
          <p:cNvSpPr>
            <a:spLocks noGrp="1"/>
          </p:cNvSpPr>
          <p:nvPr>
            <p:ph type="title"/>
          </p:nvPr>
        </p:nvSpPr>
        <p:spPr>
          <a:xfrm>
            <a:off x="1619250" y="273050"/>
            <a:ext cx="6048375" cy="563563"/>
          </a:xfrm>
        </p:spPr>
        <p:txBody>
          <a:bodyPr/>
          <a:lstStyle/>
          <a:p>
            <a:pPr algn="ctr"/>
            <a:r>
              <a:rPr lang="ru-RU" sz="6000" smtClean="0">
                <a:solidFill>
                  <a:srgbClr val="FF0000"/>
                </a:solidFill>
              </a:rPr>
              <a:t>6 класс</a:t>
            </a:r>
          </a:p>
        </p:txBody>
      </p:sp>
      <p:sp>
        <p:nvSpPr>
          <p:cNvPr id="28692" name="TextBox 1"/>
          <p:cNvSpPr txBox="1">
            <a:spLocks noChangeArrowheads="1"/>
          </p:cNvSpPr>
          <p:nvPr/>
        </p:nvSpPr>
        <p:spPr bwMode="auto">
          <a:xfrm>
            <a:off x="3995738" y="5589588"/>
            <a:ext cx="5232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учитель чтения:  </a:t>
            </a:r>
          </a:p>
          <a:p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 Солянова Зоя Сергеевна</a:t>
            </a:r>
            <a:br>
              <a:rPr lang="ru-RU" sz="2400" b="1">
                <a:solidFill>
                  <a:srgbClr val="FF0000"/>
                </a:solidFill>
                <a:latin typeface="Calibri" pitchFamily="34" charset="0"/>
              </a:rPr>
            </a:br>
            <a:endParaRPr lang="ru-RU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FF0000"/>
                </a:solidFill>
              </a:rPr>
              <a:t>Лучшие чтецы 6 класса</a:t>
            </a:r>
          </a:p>
        </p:txBody>
      </p:sp>
      <p:pic>
        <p:nvPicPr>
          <p:cNvPr id="29698" name="Picture 2" descr="D:\2015 - 2016 уч. год\15-16 диагностика\фото техника чтения, письмо январь 2016 года\6 класс лучшие чтец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1484313"/>
            <a:ext cx="7453312" cy="452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274638"/>
            <a:ext cx="8147050" cy="18589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</a:rPr>
              <a:t>Победители классного конкурса «Читаем на каникулах!» (+ведение читательского дневника) 6 класс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30722" name="Picture 2" descr="C:\Users\USER41\Desktop\DSC099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2060575"/>
            <a:ext cx="7416800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3"/>
          <p:cNvSpPr>
            <a:spLocks noGrp="1"/>
          </p:cNvSpPr>
          <p:nvPr>
            <p:ph type="title"/>
          </p:nvPr>
        </p:nvSpPr>
        <p:spPr>
          <a:xfrm>
            <a:off x="611188" y="274638"/>
            <a:ext cx="8075612" cy="2578100"/>
          </a:xfrm>
        </p:spPr>
        <p:txBody>
          <a:bodyPr/>
          <a:lstStyle/>
          <a:p>
            <a:r>
              <a:rPr lang="ru-RU" sz="3200" b="1" smtClean="0">
                <a:solidFill>
                  <a:srgbClr val="FF0000"/>
                </a:solidFill>
              </a:rPr>
              <a:t>«</a:t>
            </a:r>
            <a:r>
              <a:rPr lang="ru-RU" sz="3200" b="1" i="1" smtClean="0">
                <a:solidFill>
                  <a:srgbClr val="FF0000"/>
                </a:solidFill>
              </a:rPr>
              <a:t>Лучший способ научиться писать — читать хороших писателей</a:t>
            </a:r>
            <a:r>
              <a:rPr lang="ru-RU" sz="3200" b="1" smtClean="0">
                <a:solidFill>
                  <a:srgbClr val="FF0000"/>
                </a:solidFill>
              </a:rPr>
              <a:t>.» Буковски Ч.</a:t>
            </a:r>
            <a:br>
              <a:rPr lang="ru-RU" sz="3200" b="1" smtClean="0">
                <a:solidFill>
                  <a:srgbClr val="FF0000"/>
                </a:solidFill>
              </a:rPr>
            </a:br>
            <a:endParaRPr lang="ru-RU" sz="3200" b="1" smtClean="0">
              <a:solidFill>
                <a:srgbClr val="FF0000"/>
              </a:solidFill>
            </a:endParaRPr>
          </a:p>
        </p:txBody>
      </p:sp>
      <p:pic>
        <p:nvPicPr>
          <p:cNvPr id="31746" name="Picture 2" descr="Картинка 41 из 96000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795963" y="4221163"/>
            <a:ext cx="3132137" cy="2447925"/>
          </a:xfrm>
        </p:spPr>
      </p:pic>
      <p:sp>
        <p:nvSpPr>
          <p:cNvPr id="31747" name="Прямоугольник 2"/>
          <p:cNvSpPr>
            <a:spLocks noChangeArrowheads="1"/>
          </p:cNvSpPr>
          <p:nvPr/>
        </p:nvSpPr>
        <p:spPr bwMode="auto">
          <a:xfrm>
            <a:off x="900113" y="2060575"/>
            <a:ext cx="76327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CC"/>
                </a:solidFill>
                <a:latin typeface="Calibri" pitchFamily="34" charset="0"/>
              </a:rPr>
              <a:t>«</a:t>
            </a:r>
            <a:r>
              <a:rPr lang="ru-RU" sz="2400" b="1" i="1">
                <a:solidFill>
                  <a:srgbClr val="0000CC"/>
                </a:solidFill>
                <a:latin typeface="Calibri" pitchFamily="34" charset="0"/>
              </a:rPr>
              <a:t>Чтение — вот лучшее учение. Следовать за мыслями великого человека — есть наука самая занимательная</a:t>
            </a:r>
            <a:r>
              <a:rPr lang="ru-RU" sz="2400" b="1">
                <a:solidFill>
                  <a:srgbClr val="0000CC"/>
                </a:solidFill>
                <a:latin typeface="Calibri" pitchFamily="34" charset="0"/>
              </a:rPr>
              <a:t>.» Пушкин А.</a:t>
            </a:r>
            <a:endParaRPr lang="ru-RU" sz="2400">
              <a:solidFill>
                <a:srgbClr val="0000CC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2" descr="Картинка 41 из 96000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795963" y="4221163"/>
            <a:ext cx="3132137" cy="2447925"/>
          </a:xfrm>
        </p:spPr>
      </p:pic>
      <p:sp>
        <p:nvSpPr>
          <p:cNvPr id="32770" name="Прямоугольник 2"/>
          <p:cNvSpPr>
            <a:spLocks noChangeArrowheads="1"/>
          </p:cNvSpPr>
          <p:nvPr/>
        </p:nvSpPr>
        <p:spPr bwMode="auto">
          <a:xfrm>
            <a:off x="900113" y="2060575"/>
            <a:ext cx="76327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00CC"/>
                </a:solidFill>
                <a:latin typeface="Calibri" pitchFamily="34" charset="0"/>
              </a:rPr>
              <a:t>Проверку техники чтения </a:t>
            </a:r>
          </a:p>
          <a:p>
            <a:pPr algn="ctr"/>
            <a:r>
              <a:rPr lang="ru-RU" sz="2400" b="1">
                <a:solidFill>
                  <a:srgbClr val="0000CC"/>
                </a:solidFill>
                <a:latin typeface="Calibri" pitchFamily="34" charset="0"/>
              </a:rPr>
              <a:t>проводила учитель-логопед школы Ольга Александровна Пакулина</a:t>
            </a:r>
          </a:p>
        </p:txBody>
      </p:sp>
      <p:sp>
        <p:nvSpPr>
          <p:cNvPr id="32771" name="TextBox 1"/>
          <p:cNvSpPr txBox="1">
            <a:spLocks noChangeArrowheads="1"/>
          </p:cNvSpPr>
          <p:nvPr/>
        </p:nvSpPr>
        <p:spPr bwMode="auto">
          <a:xfrm>
            <a:off x="3348038" y="5084763"/>
            <a:ext cx="15843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00CC"/>
                </a:solidFill>
                <a:latin typeface="Calibri" pitchFamily="34" charset="0"/>
              </a:rPr>
              <a:t>январь </a:t>
            </a:r>
          </a:p>
          <a:p>
            <a:r>
              <a:rPr lang="ru-RU" b="1">
                <a:solidFill>
                  <a:srgbClr val="0000CC"/>
                </a:solidFill>
                <a:latin typeface="Calibri" pitchFamily="34" charset="0"/>
              </a:rPr>
              <a:t>2016 год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1650" y="115888"/>
            <a:ext cx="8229600" cy="12969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700" b="1" dirty="0" smtClean="0">
                <a:solidFill>
                  <a:srgbClr val="FF0000"/>
                </a:solidFill>
              </a:rPr>
              <a:t/>
            </a:r>
            <a:br>
              <a:rPr lang="ru-RU" sz="2700" b="1" dirty="0" smtClean="0">
                <a:solidFill>
                  <a:srgbClr val="FF0000"/>
                </a:solidFill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/>
            </a:r>
            <a:br>
              <a:rPr lang="ru-RU" sz="2700" b="1" dirty="0" smtClean="0">
                <a:solidFill>
                  <a:srgbClr val="FF0000"/>
                </a:solidFill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>2 класс</a:t>
            </a:r>
            <a:br>
              <a:rPr lang="ru-RU" sz="2700" b="1" dirty="0" smtClean="0">
                <a:solidFill>
                  <a:srgbClr val="FF0000"/>
                </a:solidFill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>Классный </a:t>
            </a:r>
            <a:r>
              <a:rPr lang="ru-RU" sz="2700" b="1" dirty="0">
                <a:solidFill>
                  <a:srgbClr val="FF0000"/>
                </a:solidFill>
              </a:rPr>
              <a:t>руководитель</a:t>
            </a:r>
            <a:r>
              <a:rPr lang="ru-RU" sz="2700" b="1" dirty="0" smtClean="0">
                <a:solidFill>
                  <a:srgbClr val="FF0000"/>
                </a:solidFill>
              </a:rPr>
              <a:t>:</a:t>
            </a:r>
            <a:br>
              <a:rPr lang="ru-RU" sz="2700" b="1" dirty="0" smtClean="0">
                <a:solidFill>
                  <a:srgbClr val="FF0000"/>
                </a:solidFill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>Баранова </a:t>
            </a:r>
            <a:r>
              <a:rPr lang="ru-RU" sz="2700" b="1" dirty="0">
                <a:solidFill>
                  <a:srgbClr val="FF0000"/>
                </a:solidFill>
              </a:rPr>
              <a:t>Валентина Валентиновна</a:t>
            </a: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15362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5363" name="Picture 2" descr="D:\2015 - 2016 уч. год\15-16 диагностика\фото техника чтения, письмо январь 2016 года\DSC09864 - коп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557338"/>
            <a:ext cx="8424863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47813" y="1628775"/>
          <a:ext cx="6311900" cy="3455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4008"/>
                <a:gridCol w="2104008"/>
                <a:gridCol w="2104008"/>
              </a:tblGrid>
              <a:tr h="1497766">
                <a:tc>
                  <a:txBody>
                    <a:bodyPr/>
                    <a:lstStyle/>
                    <a:p>
                      <a:r>
                        <a:rPr lang="ru-RU" dirty="0" smtClean="0"/>
                        <a:t>Чтение по программным требованиям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Чтение ниже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программных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требований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Чтение выше программных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требований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49776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r>
                        <a:rPr lang="ru-RU" baseline="0" dirty="0" smtClean="0"/>
                        <a:t> чел.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r>
                        <a:rPr lang="ru-RU" baseline="0" dirty="0" smtClean="0"/>
                        <a:t> чел.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6085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60 %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40 %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0 %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403" name="Заголовок 5"/>
          <p:cNvSpPr>
            <a:spLocks noGrp="1"/>
          </p:cNvSpPr>
          <p:nvPr>
            <p:ph type="title"/>
          </p:nvPr>
        </p:nvSpPr>
        <p:spPr>
          <a:xfrm>
            <a:off x="1476375" y="273050"/>
            <a:ext cx="6191250" cy="852488"/>
          </a:xfrm>
        </p:spPr>
        <p:txBody>
          <a:bodyPr/>
          <a:lstStyle/>
          <a:p>
            <a:pPr algn="ctr"/>
            <a:r>
              <a:rPr lang="ru-RU" sz="6000" smtClean="0">
                <a:solidFill>
                  <a:srgbClr val="FF0000"/>
                </a:solidFill>
              </a:rPr>
              <a:t>2 класс</a:t>
            </a:r>
          </a:p>
        </p:txBody>
      </p:sp>
      <p:sp>
        <p:nvSpPr>
          <p:cNvPr id="16404" name="TextBox 7"/>
          <p:cNvSpPr txBox="1">
            <a:spLocks noChangeArrowheads="1"/>
          </p:cNvSpPr>
          <p:nvPr/>
        </p:nvSpPr>
        <p:spPr bwMode="auto">
          <a:xfrm rot="10800000" flipV="1">
            <a:off x="3132138" y="5481638"/>
            <a:ext cx="49688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Классный руководитель:Баранова Валентина Валентиновна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>
                <a:solidFill>
                  <a:srgbClr val="FF0000"/>
                </a:solidFill>
              </a:rPr>
              <a:t>Лучшие чтецы 2 класса</a:t>
            </a:r>
          </a:p>
        </p:txBody>
      </p:sp>
      <p:pic>
        <p:nvPicPr>
          <p:cNvPr id="17410" name="Picture 2" descr="D:\2015 - 2016 уч. год\15-16 диагностика\фото техника чтения, письмо январь 2016 года\DSC0986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1268413"/>
            <a:ext cx="6891337" cy="525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1650" y="115888"/>
            <a:ext cx="8229600" cy="12969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700" b="1" dirty="0" smtClean="0">
                <a:solidFill>
                  <a:srgbClr val="FF0000"/>
                </a:solidFill>
              </a:rPr>
              <a:t/>
            </a:r>
            <a:br>
              <a:rPr lang="ru-RU" sz="2700" b="1" dirty="0" smtClean="0">
                <a:solidFill>
                  <a:srgbClr val="FF0000"/>
                </a:solidFill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/>
            </a:r>
            <a:br>
              <a:rPr lang="ru-RU" sz="2700" b="1" dirty="0" smtClean="0">
                <a:solidFill>
                  <a:srgbClr val="FF0000"/>
                </a:solidFill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>3 класс</a:t>
            </a:r>
            <a:br>
              <a:rPr lang="ru-RU" sz="2700" b="1" dirty="0" smtClean="0">
                <a:solidFill>
                  <a:srgbClr val="FF0000"/>
                </a:solidFill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>Классный </a:t>
            </a:r>
            <a:r>
              <a:rPr lang="ru-RU" sz="2700" b="1" dirty="0">
                <a:solidFill>
                  <a:srgbClr val="FF0000"/>
                </a:solidFill>
              </a:rPr>
              <a:t>руководитель</a:t>
            </a:r>
            <a:r>
              <a:rPr lang="ru-RU" sz="2700" b="1" dirty="0" smtClean="0">
                <a:solidFill>
                  <a:srgbClr val="FF0000"/>
                </a:solidFill>
              </a:rPr>
              <a:t>:</a:t>
            </a:r>
            <a:br>
              <a:rPr lang="ru-RU" sz="2700" b="1" dirty="0" smtClean="0">
                <a:solidFill>
                  <a:srgbClr val="FF0000"/>
                </a:solidFill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>Евилина Ольга Васильевна</a:t>
            </a: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endParaRPr lang="ru-RU" dirty="0"/>
          </a:p>
        </p:txBody>
      </p:sp>
      <p:pic>
        <p:nvPicPr>
          <p:cNvPr id="18434" name="Picture 2" descr="F:\DCIM\125MSDCF\DSC099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500188"/>
            <a:ext cx="8424862" cy="4840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47813" y="1628775"/>
          <a:ext cx="6311900" cy="3455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4008"/>
                <a:gridCol w="2104008"/>
                <a:gridCol w="2104008"/>
              </a:tblGrid>
              <a:tr h="1497766">
                <a:tc>
                  <a:txBody>
                    <a:bodyPr/>
                    <a:lstStyle/>
                    <a:p>
                      <a:r>
                        <a:rPr lang="ru-RU" dirty="0" smtClean="0"/>
                        <a:t>Чтение по программным требованиям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Чтение ниже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программных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требований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Чтение выше программных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требований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49776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r>
                        <a:rPr lang="ru-RU" baseline="0" dirty="0" smtClean="0"/>
                        <a:t> чел.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r>
                        <a:rPr lang="ru-RU" baseline="0" dirty="0" smtClean="0"/>
                        <a:t> чел.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6085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62  %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38  %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0  %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475" name="Заголовок 5"/>
          <p:cNvSpPr>
            <a:spLocks noGrp="1"/>
          </p:cNvSpPr>
          <p:nvPr>
            <p:ph type="title"/>
          </p:nvPr>
        </p:nvSpPr>
        <p:spPr>
          <a:xfrm>
            <a:off x="1476375" y="273050"/>
            <a:ext cx="6191250" cy="852488"/>
          </a:xfrm>
        </p:spPr>
        <p:txBody>
          <a:bodyPr/>
          <a:lstStyle/>
          <a:p>
            <a:pPr algn="ctr"/>
            <a:r>
              <a:rPr lang="ru-RU" sz="6000" smtClean="0">
                <a:solidFill>
                  <a:srgbClr val="FF0000"/>
                </a:solidFill>
              </a:rPr>
              <a:t>3 класс</a:t>
            </a:r>
          </a:p>
        </p:txBody>
      </p:sp>
      <p:sp>
        <p:nvSpPr>
          <p:cNvPr id="19476" name="TextBox 7"/>
          <p:cNvSpPr txBox="1">
            <a:spLocks noChangeArrowheads="1"/>
          </p:cNvSpPr>
          <p:nvPr/>
        </p:nvSpPr>
        <p:spPr bwMode="auto">
          <a:xfrm rot="10800000" flipV="1">
            <a:off x="3132138" y="5481638"/>
            <a:ext cx="49688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Классный руководитель: Евилина Ольга Васильевна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274638"/>
            <a:ext cx="8147050" cy="18589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</a:rPr>
              <a:t>Победители классного конкурса «Читаем на каникулах!» (+ведение читательского дневника) 3 класс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0482" name="Picture 2" descr="C:\Users\USER41\Desktop\DSC099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1775" y="2133600"/>
            <a:ext cx="4132263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1650" y="115888"/>
            <a:ext cx="8229600" cy="12969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700" b="1" dirty="0" smtClean="0">
                <a:solidFill>
                  <a:srgbClr val="FF0000"/>
                </a:solidFill>
              </a:rPr>
              <a:t/>
            </a:r>
            <a:br>
              <a:rPr lang="ru-RU" sz="2700" b="1" dirty="0" smtClean="0">
                <a:solidFill>
                  <a:srgbClr val="FF0000"/>
                </a:solidFill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/>
            </a:r>
            <a:br>
              <a:rPr lang="ru-RU" sz="2700" b="1" dirty="0" smtClean="0">
                <a:solidFill>
                  <a:srgbClr val="FF0000"/>
                </a:solidFill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>4 класс</a:t>
            </a:r>
            <a:br>
              <a:rPr lang="ru-RU" sz="2700" b="1" dirty="0" smtClean="0">
                <a:solidFill>
                  <a:srgbClr val="FF0000"/>
                </a:solidFill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>Классный </a:t>
            </a:r>
            <a:r>
              <a:rPr lang="ru-RU" sz="2700" b="1" dirty="0">
                <a:solidFill>
                  <a:srgbClr val="FF0000"/>
                </a:solidFill>
              </a:rPr>
              <a:t>руководитель</a:t>
            </a:r>
            <a:r>
              <a:rPr lang="ru-RU" sz="2700" b="1" dirty="0" smtClean="0">
                <a:solidFill>
                  <a:srgbClr val="FF0000"/>
                </a:solidFill>
              </a:rPr>
              <a:t>:</a:t>
            </a:r>
            <a:br>
              <a:rPr lang="ru-RU" sz="2700" b="1" dirty="0" smtClean="0">
                <a:solidFill>
                  <a:srgbClr val="FF0000"/>
                </a:solidFill>
              </a:rPr>
            </a:br>
            <a:r>
              <a:rPr lang="ru-RU" sz="2700" b="1" dirty="0" err="1" smtClean="0">
                <a:solidFill>
                  <a:srgbClr val="FF0000"/>
                </a:solidFill>
              </a:rPr>
              <a:t>Магалова</a:t>
            </a:r>
            <a:r>
              <a:rPr lang="ru-RU" sz="2700" b="1" dirty="0" smtClean="0">
                <a:solidFill>
                  <a:srgbClr val="FF0000"/>
                </a:solidFill>
              </a:rPr>
              <a:t> Наталья Сергеевна</a:t>
            </a: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endParaRPr lang="ru-RU" dirty="0"/>
          </a:p>
        </p:txBody>
      </p:sp>
      <p:sp>
        <p:nvSpPr>
          <p:cNvPr id="21506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1507" name="Picture 3" descr="D:\2015 - 2016 уч. год\15-16 диагностика\фото техника чтения, письмо январь 2016 года\DSC098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484313"/>
            <a:ext cx="8424863" cy="492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76375" y="1700213"/>
          <a:ext cx="6311900" cy="2195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4008"/>
                <a:gridCol w="2104008"/>
                <a:gridCol w="2104008"/>
              </a:tblGrid>
              <a:tr h="1080120">
                <a:tc>
                  <a:txBody>
                    <a:bodyPr/>
                    <a:lstStyle/>
                    <a:p>
                      <a:r>
                        <a:rPr lang="ru-RU" dirty="0" smtClean="0"/>
                        <a:t>Чтение по программным требованиям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Чтение ниже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программных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требований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Чтение выше программных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требований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533295"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/>
                        <a:t>7 чел.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r>
                        <a:rPr lang="ru-RU" baseline="0" dirty="0" smtClean="0"/>
                        <a:t> чел.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r>
                        <a:rPr lang="ru-RU" baseline="0" dirty="0" smtClean="0"/>
                        <a:t> чел.</a:t>
                      </a:r>
                      <a:endParaRPr lang="ru-RU" dirty="0"/>
                    </a:p>
                  </a:txBody>
                  <a:tcPr/>
                </a:tc>
              </a:tr>
              <a:tr h="13939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70 %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30%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20%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2547" name="Заголовок 5"/>
          <p:cNvSpPr>
            <a:spLocks noGrp="1"/>
          </p:cNvSpPr>
          <p:nvPr>
            <p:ph type="title"/>
          </p:nvPr>
        </p:nvSpPr>
        <p:spPr>
          <a:xfrm>
            <a:off x="1476375" y="273050"/>
            <a:ext cx="6191250" cy="852488"/>
          </a:xfrm>
        </p:spPr>
        <p:txBody>
          <a:bodyPr/>
          <a:lstStyle/>
          <a:p>
            <a:pPr algn="ctr"/>
            <a:r>
              <a:rPr lang="ru-RU" sz="6000" smtClean="0">
                <a:solidFill>
                  <a:srgbClr val="FF0000"/>
                </a:solidFill>
              </a:rPr>
              <a:t>4 класс</a:t>
            </a:r>
          </a:p>
        </p:txBody>
      </p:sp>
      <p:sp>
        <p:nvSpPr>
          <p:cNvPr id="22548" name="TextBox 7"/>
          <p:cNvSpPr txBox="1">
            <a:spLocks noChangeArrowheads="1"/>
          </p:cNvSpPr>
          <p:nvPr/>
        </p:nvSpPr>
        <p:spPr bwMode="auto">
          <a:xfrm rot="10800000" flipV="1">
            <a:off x="3276600" y="5661025"/>
            <a:ext cx="482441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FF0000"/>
                </a:solidFill>
                <a:latin typeface="Calibri" pitchFamily="34" charset="0"/>
              </a:rPr>
              <a:t>Классный руководитель: Магалова Наталья Сергеевна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1538</TotalTime>
  <Words>259</Words>
  <Application>Microsoft Office PowerPoint</Application>
  <PresentationFormat>Экран (4:3)</PresentationFormat>
  <Paragraphs>75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2" baseType="lpstr">
      <vt:lpstr>Calibri</vt:lpstr>
      <vt:lpstr>Arial</vt:lpstr>
      <vt:lpstr>Тема Office</vt:lpstr>
      <vt:lpstr>Итоги проверки техники чтения январь 2016 год</vt:lpstr>
      <vt:lpstr>  2 класс Классный руководитель: Баранова Валентина Валентиновна </vt:lpstr>
      <vt:lpstr>2 класс</vt:lpstr>
      <vt:lpstr>Лучшие чтецы 2 класса</vt:lpstr>
      <vt:lpstr>  3 класс Классный руководитель: Евилина Ольга Васильевна </vt:lpstr>
      <vt:lpstr>3 класс</vt:lpstr>
      <vt:lpstr>Победители классного конкурса «Читаем на каникулах!» (+ведение читательского дневника) 3 класс</vt:lpstr>
      <vt:lpstr>  4 класс Классный руководитель: Магалова Наталья Сергеевна </vt:lpstr>
      <vt:lpstr>4 класс</vt:lpstr>
      <vt:lpstr>Лучшие чтецы 4 класса</vt:lpstr>
      <vt:lpstr>Победители классного конкурса «Читаем на каникулах!» (+ведение читательского дневника)  4 класс</vt:lpstr>
      <vt:lpstr>  5  класс учитель чтения:   Солянова Зоя Сергеевна </vt:lpstr>
      <vt:lpstr> 5 класс</vt:lpstr>
      <vt:lpstr>Лучшие чтецы  5 класса</vt:lpstr>
      <vt:lpstr>6 класс</vt:lpstr>
      <vt:lpstr>Лучшие чтецы 6 класса</vt:lpstr>
      <vt:lpstr>Победители классного конкурса «Читаем на каникулах!» (+ведение читательского дневника) 6 класс</vt:lpstr>
      <vt:lpstr>«Лучший способ научиться писать — читать хороших писателей.» Буковски Ч. 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co</cp:lastModifiedBy>
  <cp:revision>293</cp:revision>
  <dcterms:modified xsi:type="dcterms:W3CDTF">2016-02-06T15:22:42Z</dcterms:modified>
</cp:coreProperties>
</file>